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32"/>
  </p:notesMasterIdLst>
  <p:sldIdLst>
    <p:sldId id="409" r:id="rId3"/>
    <p:sldId id="541" r:id="rId4"/>
    <p:sldId id="542" r:id="rId5"/>
    <p:sldId id="416" r:id="rId6"/>
    <p:sldId id="496" r:id="rId7"/>
    <p:sldId id="518" r:id="rId8"/>
    <p:sldId id="521" r:id="rId9"/>
    <p:sldId id="520" r:id="rId10"/>
    <p:sldId id="519" r:id="rId11"/>
    <p:sldId id="586" r:id="rId12"/>
    <p:sldId id="522" r:id="rId13"/>
    <p:sldId id="523" r:id="rId14"/>
    <p:sldId id="524" r:id="rId15"/>
    <p:sldId id="604" r:id="rId16"/>
    <p:sldId id="605" r:id="rId17"/>
    <p:sldId id="525" r:id="rId18"/>
    <p:sldId id="587" r:id="rId19"/>
    <p:sldId id="574" r:id="rId20"/>
    <p:sldId id="563" r:id="rId21"/>
    <p:sldId id="532" r:id="rId22"/>
    <p:sldId id="533" r:id="rId23"/>
    <p:sldId id="534" r:id="rId24"/>
    <p:sldId id="535" r:id="rId25"/>
    <p:sldId id="536" r:id="rId26"/>
    <p:sldId id="537" r:id="rId27"/>
    <p:sldId id="538" r:id="rId28"/>
    <p:sldId id="539" r:id="rId29"/>
    <p:sldId id="606" r:id="rId30"/>
    <p:sldId id="467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A2793-C370-47D5-A27F-07B77ECB4559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2D253-9B58-4D92-9258-5A24CF2743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413510" cy="1115060"/>
            <a:chOff x="0" y="0"/>
            <a:chExt cx="6293" cy="4962"/>
          </a:xfrm>
        </p:grpSpPr>
        <p:sp>
          <p:nvSpPr>
            <p:cNvPr id="11" name="直角三角形 10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0" y="0"/>
            <a:ext cx="3996055" cy="3150870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 flipH="1" flipV="1">
            <a:off x="9141583" y="5013674"/>
            <a:ext cx="3050417" cy="1855756"/>
            <a:chOff x="0" y="0"/>
            <a:chExt cx="7208" cy="4385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28" y="272"/>
              <a:ext cx="3385" cy="4841"/>
            </a:xfrm>
            <a:prstGeom prst="rtTriangle">
              <a:avLst/>
            </a:prstGeom>
            <a:pattFill prst="ltVert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/>
            <p:nvPr userDrawn="1"/>
          </p:nvSpPr>
          <p:spPr>
            <a:xfrm rot="5400000">
              <a:off x="2894" y="-763"/>
              <a:ext cx="3550" cy="5077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/>
        </p:nvSpPr>
        <p:spPr>
          <a:xfrm rot="5400000" flipH="1">
            <a:off x="709930" y="2867660"/>
            <a:ext cx="3292475" cy="4711700"/>
          </a:xfrm>
          <a:prstGeom prst="rtTriangl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0"/>
            <a:ext cx="5837555" cy="4603115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直角三角形 27"/>
          <p:cNvSpPr/>
          <p:nvPr userDrawn="1"/>
        </p:nvSpPr>
        <p:spPr>
          <a:xfrm rot="5400000" flipH="1">
            <a:off x="537845" y="3841750"/>
            <a:ext cx="2490470" cy="3564890"/>
          </a:xfrm>
          <a:prstGeom prst="rtTriangl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0" y="0"/>
            <a:ext cx="3996055" cy="3150870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 flipH="1" flipV="1">
            <a:off x="9141583" y="5013674"/>
            <a:ext cx="3050417" cy="1855756"/>
            <a:chOff x="0" y="0"/>
            <a:chExt cx="7208" cy="4385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28" y="272"/>
              <a:ext cx="3385" cy="4841"/>
            </a:xfrm>
            <a:prstGeom prst="rtTriangle">
              <a:avLst/>
            </a:prstGeom>
            <a:pattFill prst="ltVert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/>
            <p:nvPr userDrawn="1"/>
          </p:nvSpPr>
          <p:spPr>
            <a:xfrm rot="5400000">
              <a:off x="2894" y="-763"/>
              <a:ext cx="3550" cy="5077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/>
        </p:nvSpPr>
        <p:spPr>
          <a:xfrm rot="5400000" flipH="1">
            <a:off x="709930" y="2867660"/>
            <a:ext cx="3292475" cy="4711700"/>
          </a:xfrm>
          <a:prstGeom prst="rtTriangl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0"/>
            <a:ext cx="5837555" cy="4603115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直角三角形 27"/>
          <p:cNvSpPr/>
          <p:nvPr userDrawn="1"/>
        </p:nvSpPr>
        <p:spPr>
          <a:xfrm rot="5400000" flipH="1">
            <a:off x="537845" y="3841750"/>
            <a:ext cx="2490470" cy="3564890"/>
          </a:xfrm>
          <a:prstGeom prst="rtTriangl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5985A-88B9-4D81-BC85-6D6EE48AA7E7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6.xml"/><Relationship Id="rId7" Type="http://schemas.openxmlformats.org/officeDocument/2006/relationships/image" Target="../media/image9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58.xml"/><Relationship Id="rId7" Type="http://schemas.openxmlformats.org/officeDocument/2006/relationships/image" Target="../media/image15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68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74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86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10" Type="http://schemas.openxmlformats.org/officeDocument/2006/relationships/image" Target="../media/image27.png"/><Relationship Id="rId4" Type="http://schemas.openxmlformats.org/officeDocument/2006/relationships/tags" Target="../tags/tag93.xml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29.png"/><Relationship Id="rId5" Type="http://schemas.openxmlformats.org/officeDocument/2006/relationships/tags" Target="../tags/tag101.xml"/><Relationship Id="rId10" Type="http://schemas.openxmlformats.org/officeDocument/2006/relationships/image" Target="../media/image28.png"/><Relationship Id="rId4" Type="http://schemas.openxmlformats.org/officeDocument/2006/relationships/tags" Target="../tags/tag100.xml"/><Relationship Id="rId9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31.png"/><Relationship Id="rId5" Type="http://schemas.openxmlformats.org/officeDocument/2006/relationships/tags" Target="../tags/tag109.xml"/><Relationship Id="rId10" Type="http://schemas.openxmlformats.org/officeDocument/2006/relationships/image" Target="../media/image30.png"/><Relationship Id="rId4" Type="http://schemas.openxmlformats.org/officeDocument/2006/relationships/tags" Target="../tags/tag108.xml"/><Relationship Id="rId9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26" Type="http://schemas.openxmlformats.org/officeDocument/2006/relationships/image" Target="../media/image35.png"/><Relationship Id="rId3" Type="http://schemas.openxmlformats.org/officeDocument/2006/relationships/tags" Target="../tags/tag115.xml"/><Relationship Id="rId21" Type="http://schemas.openxmlformats.org/officeDocument/2006/relationships/tags" Target="../tags/tag133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5" Type="http://schemas.openxmlformats.org/officeDocument/2006/relationships/image" Target="../media/image34.png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0" Type="http://schemas.openxmlformats.org/officeDocument/2006/relationships/tags" Target="../tags/tag132.xml"/><Relationship Id="rId29" Type="http://schemas.openxmlformats.org/officeDocument/2006/relationships/image" Target="../media/image38.jp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image" Target="../media/image33.png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tags" Target="../tags/tag122.xml"/><Relationship Id="rId19" Type="http://schemas.openxmlformats.org/officeDocument/2006/relationships/tags" Target="../tags/tag131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slideLayout" Target="../slideLayouts/slideLayout12.xml"/><Relationship Id="rId27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4332802" y="4904325"/>
            <a:ext cx="3526395" cy="336550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89779" y="4904325"/>
            <a:ext cx="3812439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张雲赫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刘骜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文彦哲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杨致远</a:t>
            </a:r>
            <a:endParaRPr lang="zh-CN" altLang="en-US" sz="1600" dirty="0">
              <a:solidFill>
                <a:srgbClr val="2C608B"/>
              </a:solidFill>
              <a:latin typeface="思源黑体 CN Normal" panose="020B0500000000000000" charset="-122"/>
              <a:ea typeface="思源黑体 CN Normal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6900" y="2656244"/>
            <a:ext cx="10758196" cy="10464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endParaRPr lang="zh-CN" altLang="en-US" sz="14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dirty="0">
                <a:solidFill>
                  <a:srgbClr val="2C608B"/>
                </a:solidFill>
                <a:ea typeface="思源黑体 CN Normal" panose="020B0500000000000000" charset="-122"/>
              </a:rPr>
              <a:t>面向领域知识调研的搜索和分析平台</a:t>
            </a:r>
            <a:endParaRPr lang="en-US" altLang="zh-CN" sz="4800" dirty="0">
              <a:solidFill>
                <a:srgbClr val="2C608B"/>
              </a:solidFill>
              <a:ea typeface="思源黑体 CN Normal" panose="020B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10093" y="2595840"/>
            <a:ext cx="6171177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注册页面前端实现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Part 1.2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整体展示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1220" y="1724025"/>
            <a:ext cx="10363835" cy="5133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如果没有输入相应信息会进行提示，如果点击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确认登录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会提示注册失败。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15415" y="1675130"/>
            <a:ext cx="4680585" cy="4740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96000" y="1670685"/>
            <a:ext cx="4455160" cy="47447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如果输入格式不对，会实时进行提示，并且无法注册成功。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91560" y="1621790"/>
            <a:ext cx="5009515" cy="5019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如果两次输入的密码不匹配，会实时进行提示，并且无法注册成功。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2540" y="1613535"/>
            <a:ext cx="4567555" cy="4914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所有信息正确填写，点击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确认注册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按钮后，注册信息传到后端查询数据库，如果系统中存在当前用户名，则注册失败，并实时进行提示。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55745" y="2285365"/>
            <a:ext cx="4080510" cy="4509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6.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若注册成功，则会自动跳转至登录页面，提示用户登录。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96895" y="2019300"/>
            <a:ext cx="5991225" cy="4473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10093" y="2595840"/>
            <a:ext cx="6171177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搜索页面前端实现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Part 1.3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搜索页面展示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进入搜索页面后，在文本框内输入关键词，点击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search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后会向后端发送一个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json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信息，后端会将关键词传送回前端，前端根据返回的信息将关键词输出在消息框中（测试用）。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2605" y="2540000"/>
            <a:ext cx="5396865" cy="22745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9855" y="2540000"/>
            <a:ext cx="5146675" cy="2274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搜索页面展示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keyword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为空，前端会提醒用户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‘Keyword is required’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24760" y="2335530"/>
            <a:ext cx="7711440" cy="3505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799840" y="2393315"/>
            <a:ext cx="1198245" cy="20237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600">
                <a:solidFill>
                  <a:srgbClr val="2C608B"/>
                </a:solidFill>
                <a:effectLst/>
                <a:latin typeface="思源黑体 CN Normal" panose="020B0500000000000000" charset="-122"/>
                <a:ea typeface="思源黑体 CN Normal" panose="020B0500000000000000" charset="-122"/>
              </a:rPr>
              <a:t>目录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088607" y="2541078"/>
            <a:ext cx="2910103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  <a:endParaRPr lang="en-US" altLang="zh-CN" sz="2800" kern="0" dirty="0">
              <a:solidFill>
                <a:srgbClr val="2C608B"/>
              </a:solidFill>
              <a:latin typeface="思源黑体 CN Normal" panose="020B0500000000000000" charset="-122"/>
              <a:ea typeface="思源黑体 CN Normal" panose="020B0500000000000000" charset="-122"/>
              <a:cs typeface="方正清刻本悦宋简体" charset="-122"/>
              <a:sym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16022" y="2435777"/>
            <a:ext cx="708290" cy="708290"/>
          </a:xfrm>
          <a:prstGeom prst="ellips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64932" y="2537070"/>
            <a:ext cx="397769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思源黑体 CN ExtraLight" panose="020B0500000000000000" charset="-122"/>
                <a:ea typeface="思源黑体 CN ExtraLight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1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083527" y="3744732"/>
            <a:ext cx="2910103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6216022" y="3642988"/>
            <a:ext cx="713757" cy="713757"/>
          </a:xfrm>
          <a:prstGeom prst="ellips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6361757" y="3744732"/>
            <a:ext cx="397769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en-US" altLang="zh-CN" sz="2800" b="1" kern="0" dirty="0">
                <a:solidFill>
                  <a:srgbClr val="2C608B"/>
                </a:solidFill>
                <a:latin typeface="思源黑体 CN ExtraLight" panose="020B0500000000000000" charset="-122"/>
                <a:ea typeface="思源黑体 CN ExtraLight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2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10093" y="2595840"/>
            <a:ext cx="6171177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5328920" y="1718310"/>
            <a:ext cx="15354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4400" kern="0" dirty="0">
                <a:solidFill>
                  <a:srgbClr val="BBD6EA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TWO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Part.02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830244" y="111089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用户注册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8451" y="116172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6" y="1833364"/>
            <a:ext cx="5579705" cy="3688394"/>
          </a:xfrm>
          <a:prstGeom prst="rect">
            <a:avLst/>
          </a:prstGeom>
        </p:spPr>
      </p:pic>
      <p:sp>
        <p:nvSpPr>
          <p:cNvPr id="9" name="文本框"/>
          <p:cNvSpPr txBox="1"/>
          <p:nvPr>
            <p:custDataLst>
              <p:tags r:id="rId5"/>
            </p:custDataLst>
          </p:nvPr>
        </p:nvSpPr>
        <p:spPr>
          <a:xfrm>
            <a:off x="6935808" y="116172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用户登录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404015" y="121255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833364"/>
            <a:ext cx="5969601" cy="342178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830244" y="111089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展示收藏结果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8451" y="116172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/>
          <p:cNvSpPr txBox="1"/>
          <p:nvPr>
            <p:custDataLst>
              <p:tags r:id="rId5"/>
            </p:custDataLst>
          </p:nvPr>
        </p:nvSpPr>
        <p:spPr>
          <a:xfrm>
            <a:off x="6935808" y="116172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展示学者主页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404015" y="121255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18" y="1818631"/>
            <a:ext cx="5969601" cy="50166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1500" y="1818631"/>
            <a:ext cx="6062082" cy="32533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830244" y="111089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展示文献主页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8451" y="116172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/>
          <p:cNvSpPr txBox="1"/>
          <p:nvPr>
            <p:custDataLst>
              <p:tags r:id="rId5"/>
            </p:custDataLst>
          </p:nvPr>
        </p:nvSpPr>
        <p:spPr>
          <a:xfrm>
            <a:off x="6935808" y="116172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管理员登录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404015" y="121255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8" y="1833364"/>
            <a:ext cx="5969602" cy="33852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328" y="1833364"/>
            <a:ext cx="5890909" cy="42674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830244" y="111089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管理员管理用户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8451" y="116172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/>
          <p:cNvSpPr txBox="1"/>
          <p:nvPr>
            <p:custDataLst>
              <p:tags r:id="rId5"/>
            </p:custDataLst>
          </p:nvPr>
        </p:nvSpPr>
        <p:spPr>
          <a:xfrm>
            <a:off x="6935808" y="116172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管理员管理爬虫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404015" y="121255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r="14550"/>
          <a:stretch>
            <a:fillRect/>
          </a:stretch>
        </p:blipFill>
        <p:spPr>
          <a:xfrm>
            <a:off x="78753" y="1700354"/>
            <a:ext cx="6017247" cy="43925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0029" y="1700354"/>
            <a:ext cx="6803120" cy="4457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830244" y="111089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管理员管理数据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8451" y="116172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5" y="2047240"/>
            <a:ext cx="5927725" cy="396748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6821806" y="116172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73190" y="1818005"/>
            <a:ext cx="4836160" cy="4405630"/>
          </a:xfrm>
          <a:prstGeom prst="rect">
            <a:avLst/>
          </a:prstGeom>
        </p:spPr>
      </p:pic>
      <p:sp>
        <p:nvSpPr>
          <p:cNvPr id="6" name="文本框"/>
          <p:cNvSpPr txBox="1"/>
          <p:nvPr>
            <p:custDataLst>
              <p:tags r:id="rId7"/>
            </p:custDataLst>
          </p:nvPr>
        </p:nvSpPr>
        <p:spPr>
          <a:xfrm>
            <a:off x="7227234" y="1111533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收藏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830244" y="1110898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用户搜索关键词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8451" y="116172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6065521" y="1111563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"/>
          <p:cNvSpPr txBox="1"/>
          <p:nvPr>
            <p:custDataLst>
              <p:tags r:id="rId6"/>
            </p:custDataLst>
          </p:nvPr>
        </p:nvSpPr>
        <p:spPr>
          <a:xfrm>
            <a:off x="6616999" y="1011203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倒排索引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8450" y="1578610"/>
            <a:ext cx="5655310" cy="4532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69965" y="1578610"/>
            <a:ext cx="5893435" cy="4569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830244" y="1110898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可视化文献信息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8451" y="116172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6065521" y="1111563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"/>
          <p:cNvSpPr txBox="1"/>
          <p:nvPr>
            <p:custDataLst>
              <p:tags r:id="rId6"/>
            </p:custDataLst>
          </p:nvPr>
        </p:nvSpPr>
        <p:spPr>
          <a:xfrm>
            <a:off x="6616999" y="1011203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可视化学者信息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66370" y="1578610"/>
            <a:ext cx="5753100" cy="4036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98870" y="1578610"/>
            <a:ext cx="5705475" cy="40366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2372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3869690" y="2215515"/>
            <a:ext cx="4751705" cy="2731135"/>
            <a:chOff x="5573" y="3549"/>
            <a:chExt cx="7483" cy="4301"/>
          </a:xfrm>
        </p:grpSpPr>
        <p:grpSp>
          <p:nvGrpSpPr>
            <p:cNvPr id="7" name="组合 6"/>
            <p:cNvGrpSpPr/>
            <p:nvPr/>
          </p:nvGrpSpPr>
          <p:grpSpPr>
            <a:xfrm>
              <a:off x="5573" y="4902"/>
              <a:ext cx="2948" cy="2948"/>
              <a:chOff x="12613" y="4868"/>
              <a:chExt cx="3350" cy="3350"/>
            </a:xfrm>
          </p:grpSpPr>
          <p:pic>
            <p:nvPicPr>
              <p:cNvPr id="16" name="图片 15" descr="3640585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17" name="椭圆 16"/>
              <p:cNvSpPr/>
              <p:nvPr>
                <p:custDataLst>
                  <p:tags r:id="rId21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2C60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174" y="3549"/>
              <a:ext cx="2249" cy="2249"/>
              <a:chOff x="12613" y="4868"/>
              <a:chExt cx="3350" cy="3350"/>
            </a:xfrm>
          </p:grpSpPr>
          <p:pic>
            <p:nvPicPr>
              <p:cNvPr id="23" name="图片 22" descr="3640585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24" name="椭圆 2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BBD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9775" y="5808"/>
              <a:ext cx="1866" cy="1866"/>
              <a:chOff x="12611" y="4868"/>
              <a:chExt cx="3351" cy="3351"/>
            </a:xfrm>
          </p:grpSpPr>
          <p:pic>
            <p:nvPicPr>
              <p:cNvPr id="26" name="图片 25" descr="3640585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12611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27" name="椭圆 26"/>
              <p:cNvSpPr/>
              <p:nvPr>
                <p:custDataLst>
                  <p:tags r:id="rId17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2C60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1756" y="5098"/>
              <a:ext cx="1300" cy="1300"/>
              <a:chOff x="12613" y="4868"/>
              <a:chExt cx="3350" cy="3350"/>
            </a:xfrm>
          </p:grpSpPr>
          <p:pic>
            <p:nvPicPr>
              <p:cNvPr id="29" name="图片 28" descr="3640585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4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30" name="椭圆 29"/>
              <p:cNvSpPr/>
              <p:nvPr>
                <p:custDataLst>
                  <p:tags r:id="rId15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BBD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1" name="图片 30" descr="2154156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6794" y="6108"/>
              <a:ext cx="507" cy="507"/>
            </a:xfrm>
            <a:prstGeom prst="rect">
              <a:avLst/>
            </a:prstGeom>
          </p:spPr>
        </p:pic>
        <p:pic>
          <p:nvPicPr>
            <p:cNvPr id="32" name="图片 31" descr="2154153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9028" y="4403"/>
              <a:ext cx="543" cy="543"/>
            </a:xfrm>
            <a:prstGeom prst="rect">
              <a:avLst/>
            </a:prstGeom>
          </p:spPr>
        </p:pic>
        <p:pic>
          <p:nvPicPr>
            <p:cNvPr id="33" name="图片 32" descr="2154153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/>
            <a:stretch>
              <a:fillRect/>
            </a:stretch>
          </p:blipFill>
          <p:spPr>
            <a:xfrm>
              <a:off x="10437" y="6468"/>
              <a:ext cx="545" cy="545"/>
            </a:xfrm>
            <a:prstGeom prst="rect">
              <a:avLst/>
            </a:prstGeom>
          </p:spPr>
        </p:pic>
        <p:pic>
          <p:nvPicPr>
            <p:cNvPr id="34" name="图片 33" descr="2154152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12173" y="5515"/>
              <a:ext cx="466" cy="466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 userDrawn="1">
            <p:custDataLst>
              <p:tags r:id="rId3"/>
            </p:custDataLst>
          </p:nvPr>
        </p:nvSpPr>
        <p:spPr>
          <a:xfrm>
            <a:off x="147590" y="1583697"/>
            <a:ext cx="5373735" cy="10445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服务器环境已经搭建完成，采用了一台云服务器，配置如下：</a:t>
            </a:r>
          </a:p>
          <a:p>
            <a:pPr algn="just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操作系统：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Debian 12</a:t>
            </a:r>
          </a:p>
          <a:p>
            <a:pPr algn="just">
              <a:lnSpc>
                <a:spcPct val="125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vCPU/s:1 vCPU</a:t>
            </a:r>
          </a:p>
          <a:p>
            <a:pPr algn="just">
              <a:lnSpc>
                <a:spcPct val="125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RAM:512.00 MB</a:t>
            </a:r>
          </a:p>
          <a:p>
            <a:pPr algn="just">
              <a:lnSpc>
                <a:spcPct val="125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Storage:10 GB SSD</a:t>
            </a:r>
          </a:p>
          <a:p>
            <a:pPr algn="just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防火墙：已设置防火墙规则，允许外部访问服务器上的必要端口。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端口（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80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）、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端口（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443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）和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SSH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端口（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22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）都已开放。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ExtraLight" panose="020B0500000000000000" charset="-122"/>
              <a:ea typeface="思源黑体 CN ExtraLight" panose="020B0500000000000000" charset="-122"/>
            </a:endParaRPr>
          </a:p>
        </p:txBody>
      </p:sp>
      <p:sp>
        <p:nvSpPr>
          <p:cNvPr id="21" name="文本框"/>
          <p:cNvSpPr txBox="1"/>
          <p:nvPr>
            <p:custDataLst>
              <p:tags r:id="rId4"/>
            </p:custDataLst>
          </p:nvPr>
        </p:nvSpPr>
        <p:spPr>
          <a:xfrm>
            <a:off x="1596661" y="1184917"/>
            <a:ext cx="315658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r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panose="020B0500000000000000" charset="-122"/>
                <a:ea typeface="思源黑体 CN Normal" panose="020B0500000000000000" charset="-122"/>
              </a:rPr>
              <a:t>服务器环境配置</a:t>
            </a:r>
          </a:p>
        </p:txBody>
      </p:sp>
      <p:sp>
        <p:nvSpPr>
          <p:cNvPr id="36" name="文本框 35"/>
          <p:cNvSpPr txBox="1"/>
          <p:nvPr userDrawn="1">
            <p:custDataLst>
              <p:tags r:id="rId5"/>
            </p:custDataLst>
          </p:nvPr>
        </p:nvSpPr>
        <p:spPr>
          <a:xfrm>
            <a:off x="600075" y="4834890"/>
            <a:ext cx="3355340" cy="9839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初步确定爬取目标和规则，方便后续开发和代码的编写。定义了页面的选择器和数据提取规则，包括标题、作者、摘要、关键词等信息。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endParaRPr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文本框"/>
          <p:cNvSpPr txBox="1"/>
          <p:nvPr>
            <p:custDataLst>
              <p:tags r:id="rId6"/>
            </p:custDataLst>
          </p:nvPr>
        </p:nvSpPr>
        <p:spPr>
          <a:xfrm>
            <a:off x="1035699" y="4436110"/>
            <a:ext cx="281748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r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panose="020B0500000000000000" charset="-122"/>
                <a:ea typeface="思源黑体 CN Normal" panose="020B0500000000000000" charset="-122"/>
              </a:rPr>
              <a:t>定义爬取目标和规则</a:t>
            </a:r>
          </a:p>
        </p:txBody>
      </p:sp>
      <p:sp>
        <p:nvSpPr>
          <p:cNvPr id="38" name="文本框 37"/>
          <p:cNvSpPr txBox="1"/>
          <p:nvPr userDrawn="1">
            <p:custDataLst>
              <p:tags r:id="rId7"/>
            </p:custDataLst>
          </p:nvPr>
        </p:nvSpPr>
        <p:spPr>
          <a:xfrm>
            <a:off x="6703060" y="5414645"/>
            <a:ext cx="4437691" cy="9925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初步开发了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ACLS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的爬虫，用于抓取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ACL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学术会议网站的数据。</a:t>
            </a:r>
          </a:p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已成功配置爬虫规则，包括起始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URL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和数据提取规则。</a:t>
            </a:r>
          </a:p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爬虫已经能够成功抓取学术论文的数据，并将数据存储在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MongoDB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数据库的中。</a:t>
            </a:r>
          </a:p>
        </p:txBody>
      </p:sp>
      <p:sp>
        <p:nvSpPr>
          <p:cNvPr id="39" name="文本框"/>
          <p:cNvSpPr txBox="1"/>
          <p:nvPr>
            <p:custDataLst>
              <p:tags r:id="rId8"/>
            </p:custDataLst>
          </p:nvPr>
        </p:nvSpPr>
        <p:spPr>
          <a:xfrm>
            <a:off x="6703060" y="5015865"/>
            <a:ext cx="414718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panose="020B0500000000000000" charset="-122"/>
                <a:ea typeface="思源黑体 CN Normal" panose="020B0500000000000000" charset="-122"/>
              </a:rPr>
              <a:t>初步开发</a:t>
            </a:r>
            <a:r>
              <a:rPr lang="zh-CN" altLang="en-US" sz="20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爬虫</a:t>
            </a:r>
            <a:endParaRPr lang="en-US" altLang="zh-CN" sz="2000" dirty="0">
              <a:solidFill>
                <a:srgbClr val="2C608B"/>
              </a:solidFill>
              <a:latin typeface="思源黑体 CN Normal" panose="020B0500000000000000" charset="-122"/>
              <a:ea typeface="思源黑体 CN Normal" panose="020B0500000000000000" charset="-122"/>
            </a:endParaRPr>
          </a:p>
        </p:txBody>
      </p:sp>
      <p:sp>
        <p:nvSpPr>
          <p:cNvPr id="40" name="文本框"/>
          <p:cNvSpPr txBox="1"/>
          <p:nvPr>
            <p:custDataLst>
              <p:tags r:id="rId9"/>
            </p:custDataLst>
          </p:nvPr>
        </p:nvSpPr>
        <p:spPr>
          <a:xfrm>
            <a:off x="7080366" y="854453"/>
            <a:ext cx="315658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>
              <a:buNone/>
            </a:pPr>
            <a:r>
              <a:rPr lang="en-US" altLang="zh-CN" sz="2000" dirty="0">
                <a:solidFill>
                  <a:srgbClr val="2C608B"/>
                </a:solidFill>
                <a:effectLst/>
                <a:latin typeface="思源黑体 CN Normal" panose="020B0500000000000000" charset="-122"/>
                <a:ea typeface="思源黑体 CN Normal" panose="020B0500000000000000" charset="-122"/>
              </a:rPr>
              <a:t>MongoDB</a:t>
            </a: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panose="020B0500000000000000" charset="-122"/>
                <a:ea typeface="思源黑体 CN Normal" panose="020B0500000000000000" charset="-122"/>
              </a:rPr>
              <a:t>数据库设置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970396" y="1281500"/>
            <a:ext cx="5112638" cy="1445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安装和配置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MongoDB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初步进行数据设计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用户认证：配置用户身份验证和权限控制，确保数据的安全性。</a:t>
            </a:r>
          </a:p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公网访问：为方便外部访问，</a:t>
            </a:r>
            <a:r>
              <a:rPr lang="en-GB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MongoDB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已配置允许公网访问，但仅限指定</a:t>
            </a:r>
            <a:r>
              <a:rPr lang="en-GB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开放服务器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27017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端口，便于外部访问数据库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0C7DBB-21FD-425C-BF07-0C55747A4F3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50" y="1340840"/>
            <a:ext cx="5171173" cy="14455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32915" y="2292350"/>
            <a:ext cx="8728710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rgbClr val="2C608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感谢老师指导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332802" y="4904325"/>
            <a:ext cx="3526395" cy="336550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189779" y="4904325"/>
            <a:ext cx="3812439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张雲赫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刘骜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文彦哲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杨致远</a:t>
            </a:r>
            <a:endParaRPr lang="zh-CN" altLang="en-US" sz="1600" dirty="0">
              <a:solidFill>
                <a:srgbClr val="2C608B"/>
              </a:solidFill>
              <a:latin typeface="思源黑体 CN Normal" panose="020B0500000000000000" charset="-122"/>
              <a:ea typeface="思源黑体 CN Normal" panose="020B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709670" y="2618105"/>
            <a:ext cx="4772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5327650" y="1718310"/>
            <a:ext cx="15354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4400" kern="0" dirty="0">
                <a:solidFill>
                  <a:srgbClr val="BBD6EA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ONE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Part.01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10093" y="2595840"/>
            <a:ext cx="6171177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登录页面前端实现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Part 1.1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71575" y="1794510"/>
            <a:ext cx="9702165" cy="4823460"/>
          </a:xfrm>
          <a:prstGeom prst="rect">
            <a:avLst/>
          </a:prstGeom>
        </p:spPr>
      </p:pic>
      <p:sp>
        <p:nvSpPr>
          <p:cNvPr id="11" name="文本框"/>
          <p:cNvSpPr txBox="1"/>
          <p:nvPr>
            <p:custDataLst>
              <p:tags r:id="rId4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登录页面整体效果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用如果用户名或密码未填写，会实时进行提示，无法登录成功。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61405" y="1953260"/>
            <a:ext cx="4969510" cy="4166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37565" y="1953260"/>
            <a:ext cx="5004435" cy="41535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用如果用户名或密码错误，会在点击登录后进行提示（经过与后端的交互）。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1275" y="1875790"/>
            <a:ext cx="9370695" cy="46583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484630" y="1444625"/>
            <a:ext cx="8653145" cy="21031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如果用户名和密码均正确，则会在点击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后跳转进入主界面，</a:t>
            </a:r>
          </a:p>
          <a:p>
            <a:pPr indent="45720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并显示在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header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组件的位置弹出提示信息。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r="599" b="87236"/>
          <a:stretch>
            <a:fillRect/>
          </a:stretch>
        </p:blipFill>
        <p:spPr>
          <a:xfrm>
            <a:off x="1158875" y="2698115"/>
            <a:ext cx="10008235" cy="6343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343025"/>
            <a:ext cx="9562465" cy="23780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用如果用户名点击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注册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按钮，则会跳转到注册页面。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57900" y="2408555"/>
            <a:ext cx="6141085" cy="3036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2408555"/>
            <a:ext cx="6125210" cy="3036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WViNjY0ZGM2Y2ViYWJhMDZlMjY2OTUxNzdmYm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689</Words>
  <Application>Microsoft Office PowerPoint</Application>
  <PresentationFormat>宽屏</PresentationFormat>
  <Paragraphs>90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等线</vt:lpstr>
      <vt:lpstr>等线 Light</vt:lpstr>
      <vt:lpstr>华文中宋</vt:lpstr>
      <vt:lpstr>思源黑体 CN ExtraLight</vt:lpstr>
      <vt:lpstr>思源黑体 CN Normal</vt:lpstr>
      <vt:lpstr>宋体</vt:lpstr>
      <vt:lpstr>微软雅黑</vt:lpstr>
      <vt:lpstr>Arial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雲赫</dc:creator>
  <cp:lastModifiedBy>张 雲赫</cp:lastModifiedBy>
  <cp:revision>44</cp:revision>
  <dcterms:created xsi:type="dcterms:W3CDTF">2023-10-09T07:09:00Z</dcterms:created>
  <dcterms:modified xsi:type="dcterms:W3CDTF">2023-10-27T01:52:18Z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6984C5CFFCA341ADB8AE2AC5CD9DE2B5_13</vt:lpwstr>
  </property>
  <property fmtid="{D5CDD505-2E9C-101B-9397-08002B2CF9AE}" pid="3" name="KSOProductBuildVer">
    <vt:lpwstr>2052-12.1.0.15712</vt:lpwstr>
  </property>
</Properties>
</file>